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42" autoAdjust="0"/>
    <p:restoredTop sz="94660"/>
  </p:normalViewPr>
  <p:slideViewPr>
    <p:cSldViewPr snapToGrid="0">
      <p:cViewPr varScale="1">
        <p:scale>
          <a:sx n="87" d="100"/>
          <a:sy n="87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 userDrawn="1"/>
        </p:nvSpPr>
        <p:spPr>
          <a:xfrm>
            <a:off x="202223" y="167054"/>
            <a:ext cx="8765931" cy="63832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98938" y="281352"/>
            <a:ext cx="8616462" cy="107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b="1" dirty="0">
                <a:solidFill>
                  <a:srgbClr val="34536F"/>
                </a:solidFill>
              </a:rPr>
              <a:t>PERSONAL CARBON TRADING AND EQUILIBRIUM PERMIT PRICE </a:t>
            </a:r>
            <a:endParaRPr lang="en-US" altLang="ko-KR" b="1" dirty="0" smtClean="0">
              <a:solidFill>
                <a:srgbClr val="34536F"/>
              </a:solidFill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b="1" dirty="0" smtClean="0">
                <a:solidFill>
                  <a:srgbClr val="34536F"/>
                </a:solidFill>
              </a:rPr>
              <a:t>FOR </a:t>
            </a:r>
            <a:r>
              <a:rPr lang="en-US" altLang="ko-KR" b="1" dirty="0">
                <a:solidFill>
                  <a:srgbClr val="34536F"/>
                </a:solidFill>
              </a:rPr>
              <a:t>ROAD </a:t>
            </a:r>
            <a:r>
              <a:rPr lang="en-US" altLang="ko-KR" b="1" dirty="0" smtClean="0">
                <a:solidFill>
                  <a:srgbClr val="34536F"/>
                </a:solidFill>
              </a:rPr>
              <a:t>TRANSPORTATION</a:t>
            </a:r>
            <a:endParaRPr lang="en-US" altLang="ko-KR" b="1" dirty="0">
              <a:solidFill>
                <a:srgbClr val="34536F"/>
              </a:solidFill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err="1" smtClean="0">
                <a:solidFill>
                  <a:srgbClr val="34536F"/>
                </a:solidFill>
                <a:latin typeface="Arial Black" pitchFamily="34" charset="0"/>
              </a:rPr>
              <a:t>Yeong-beom</a:t>
            </a:r>
            <a:r>
              <a:rPr lang="en-US" altLang="ko-KR" sz="1000" b="1" dirty="0" smtClean="0">
                <a:solidFill>
                  <a:srgbClr val="34536F"/>
                </a:solidFill>
                <a:latin typeface="Arial Black" pitchFamily="34" charset="0"/>
              </a:rPr>
              <a:t> Kwon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solidFill>
                  <a:srgbClr val="34536F"/>
                </a:solidFill>
                <a:latin typeface="Arial Black" pitchFamily="34" charset="0"/>
              </a:rPr>
              <a:t>(Transportation </a:t>
            </a:r>
            <a:r>
              <a:rPr lang="en-US" altLang="ko-KR" sz="1000" b="1" dirty="0">
                <a:solidFill>
                  <a:srgbClr val="34536F"/>
                </a:solidFill>
                <a:latin typeface="Arial Black" pitchFamily="34" charset="0"/>
              </a:rPr>
              <a:t>Engineering laboratory, Seoul National </a:t>
            </a:r>
            <a:r>
              <a:rPr lang="en-US" altLang="ko-KR" sz="1000" b="1" dirty="0" smtClean="0">
                <a:solidFill>
                  <a:srgbClr val="34536F"/>
                </a:solidFill>
                <a:latin typeface="Arial Black" pitchFamily="34" charset="0"/>
              </a:rPr>
              <a:t>University)</a:t>
            </a:r>
            <a:endParaRPr lang="en-US" altLang="ko-KR" sz="1000" dirty="0">
              <a:solidFill>
                <a:srgbClr val="34536F"/>
              </a:solidFill>
              <a:latin typeface="Arial Black" pitchFamily="34" charset="0"/>
            </a:endParaRPr>
          </a:p>
        </p:txBody>
      </p:sp>
      <p:sp>
        <p:nvSpPr>
          <p:cNvPr id="9" name="Text Box 675"/>
          <p:cNvSpPr txBox="1">
            <a:spLocks noChangeArrowheads="1"/>
          </p:cNvSpPr>
          <p:nvPr/>
        </p:nvSpPr>
        <p:spPr bwMode="auto">
          <a:xfrm>
            <a:off x="579121" y="3724887"/>
            <a:ext cx="7955279" cy="338360"/>
          </a:xfrm>
          <a:prstGeom prst="rect">
            <a:avLst/>
          </a:prstGeom>
          <a:solidFill>
            <a:srgbClr val="06529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267" tIns="45624" rIns="91267" bIns="45624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Arial Narrow" charset="0"/>
                <a:ea typeface="ＭＳ Ｐゴシック" charset="0"/>
              </a:rPr>
              <a:t>Methodology</a:t>
            </a:r>
          </a:p>
        </p:txBody>
      </p:sp>
      <p:sp>
        <p:nvSpPr>
          <p:cNvPr id="10" name="Text Box 676"/>
          <p:cNvSpPr txBox="1">
            <a:spLocks noChangeArrowheads="1"/>
          </p:cNvSpPr>
          <p:nvPr/>
        </p:nvSpPr>
        <p:spPr bwMode="auto">
          <a:xfrm>
            <a:off x="675640" y="4063247"/>
            <a:ext cx="7858759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633413" indent="-176213"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84263"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171450" marR="0" lvl="0" indent="-1714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>
                <a:tab pos="746125" algn="l"/>
              </a:tabLst>
              <a:defRPr/>
            </a:pPr>
            <a:r>
              <a:rPr kumimoji="0" lang="en-US" sz="16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Model Assumption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1) Utility </a:t>
            </a: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follows 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Cobb-Douglas utility function</a:t>
            </a:r>
            <a:r>
              <a:rPr kumimoji="0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.</a:t>
            </a:r>
            <a:endParaRPr kumimoji="0" lang="en-US" altLang="ko-K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-윤고딕340" panose="020B0600000101010101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2) Total 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trip number </a:t>
            </a: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for each Origin and Destination per person is 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fixed</a:t>
            </a: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3) The </a:t>
            </a: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carbon permits can be traded 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without any 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transaction 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costs </a:t>
            </a: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in the market.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4) Over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-emitters</a:t>
            </a: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 are who emit more than the initial allowances. (= demand for permits)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	     5) Under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-emitters</a:t>
            </a: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 are who emit less than the </a:t>
            </a:r>
            <a:r>
              <a:rPr kumimoji="0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initial allowances</a:t>
            </a: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. </a:t>
            </a:r>
            <a:endParaRPr lang="en-US" altLang="ko-KR" sz="1400" kern="0" dirty="0">
              <a:solidFill>
                <a:srgbClr val="000000"/>
              </a:solidFill>
              <a:ea typeface="-윤고딕340" panose="020B0600000101010101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		</a:t>
            </a:r>
            <a:r>
              <a:rPr kumimoji="0" lang="en-US" altLang="ko-KR" sz="1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      </a:t>
            </a:r>
            <a:r>
              <a:rPr kumimoji="0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(= </a:t>
            </a: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supply of permits)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	     7) All </a:t>
            </a: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of the 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excess emission have to be traded</a:t>
            </a: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 by the specified </a:t>
            </a:r>
            <a:r>
              <a:rPr kumimoji="0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period.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	     8) The demand elasticity </a:t>
            </a:r>
            <a:r>
              <a:rPr kumimoji="0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-윤고딕340" panose="020B0600000101010101" charset="-127"/>
              </a:rPr>
              <a:t>for transport mode is neglected.</a:t>
            </a:r>
            <a:endParaRPr kumimoji="0" lang="en-US" altLang="ko-K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-윤고딕340" panose="020B0600000101010101" charset="-127"/>
            </a:endParaRPr>
          </a:p>
        </p:txBody>
      </p:sp>
      <p:sp>
        <p:nvSpPr>
          <p:cNvPr id="12" name="Text Box 675"/>
          <p:cNvSpPr txBox="1">
            <a:spLocks noChangeArrowheads="1"/>
          </p:cNvSpPr>
          <p:nvPr/>
        </p:nvSpPr>
        <p:spPr bwMode="auto">
          <a:xfrm>
            <a:off x="579121" y="1509283"/>
            <a:ext cx="7955278" cy="338360"/>
          </a:xfrm>
          <a:prstGeom prst="rect">
            <a:avLst/>
          </a:prstGeom>
          <a:solidFill>
            <a:srgbClr val="06529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267" tIns="45624" rIns="91267" bIns="45624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Arial Narrow" charset="0"/>
                <a:ea typeface="ＭＳ Ｐゴシック" charset="0"/>
              </a:rPr>
              <a:t>Introduction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Arial Narrow" charset="0"/>
              <a:ea typeface="ＭＳ Ｐゴシック" charset="0"/>
            </a:endParaRPr>
          </a:p>
        </p:txBody>
      </p:sp>
      <p:sp>
        <p:nvSpPr>
          <p:cNvPr id="13" name="Text Box 676"/>
          <p:cNvSpPr txBox="1">
            <a:spLocks noChangeArrowheads="1"/>
          </p:cNvSpPr>
          <p:nvPr/>
        </p:nvSpPr>
        <p:spPr bwMode="auto">
          <a:xfrm>
            <a:off x="675640" y="1878421"/>
            <a:ext cx="7442199" cy="141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633413" indent="-176213"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84263"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171450" marR="0" lvl="0" indent="-1714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>
                <a:tab pos="746125" algn="l"/>
              </a:tabLst>
              <a:defRPr/>
            </a:pPr>
            <a:r>
              <a:rPr lang="en-US" sz="1600" b="1" u="sng" kern="0" dirty="0" smtClean="0">
                <a:solidFill>
                  <a:srgbClr val="000000"/>
                </a:solidFill>
              </a:rPr>
              <a:t> Research Objectives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charset="0"/>
            </a:endParaRPr>
          </a:p>
          <a:p>
            <a:pPr lvl="0" indent="-3600000" fontAlgn="base"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en-US" altLang="ko-KR" sz="1400" dirty="0">
                <a:solidFill>
                  <a:srgbClr val="000000"/>
                </a:solidFill>
                <a:latin typeface="Arial" pitchFamily="34" charset="0"/>
                <a:ea typeface="MS PGothic" panose="020B0600070205080204" pitchFamily="34" charset="-128"/>
              </a:rPr>
              <a:t>1)</a:t>
            </a:r>
            <a:r>
              <a:rPr lang="ko-KR" altLang="en-US" sz="14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Arial" pitchFamily="34" charset="0"/>
                <a:ea typeface="MS PGothic" panose="020B0600070205080204" pitchFamily="34" charset="-128"/>
              </a:rPr>
              <a:t>To find the utility maximizing equilibrium price of a carbon permit, </a:t>
            </a:r>
            <a:r>
              <a:rPr lang="en-US" altLang="ko-KR" sz="1400" dirty="0">
                <a:solidFill>
                  <a:srgbClr val="0066FF"/>
                </a:solidFill>
                <a:latin typeface="Arial" pitchFamily="34" charset="0"/>
                <a:ea typeface="MS PGothic" panose="020B0600070205080204" pitchFamily="34" charset="-128"/>
              </a:rPr>
              <a:t>type 1 price</a:t>
            </a:r>
            <a:r>
              <a:rPr lang="en-US" altLang="ko-KR" sz="1400" dirty="0">
                <a:solidFill>
                  <a:srgbClr val="000000"/>
                </a:solidFill>
                <a:latin typeface="Arial" pitchFamily="34" charset="0"/>
                <a:ea typeface="MS PGothic" panose="020B0600070205080204" pitchFamily="34" charset="-128"/>
              </a:rPr>
              <a:t>*. </a:t>
            </a:r>
            <a:endParaRPr lang="en-GB" altLang="ko-KR" sz="1400" dirty="0">
              <a:solidFill>
                <a:srgbClr val="000000"/>
              </a:solidFill>
              <a:latin typeface="Arial" pitchFamily="34" charset="0"/>
              <a:ea typeface="MS PGothic" panose="020B0600070205080204" pitchFamily="34" charset="-128"/>
            </a:endParaRPr>
          </a:p>
          <a:p>
            <a:pPr lvl="0" indent="-3600000" fontAlgn="base"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en-US" altLang="ko-KR" sz="1400" dirty="0">
                <a:solidFill>
                  <a:srgbClr val="000000"/>
                </a:solidFill>
                <a:latin typeface="Arial" pitchFamily="34" charset="0"/>
                <a:ea typeface="MS PGothic" panose="020B0600070205080204" pitchFamily="34" charset="-128"/>
              </a:rPr>
              <a:t>2)</a:t>
            </a:r>
            <a:r>
              <a:rPr lang="ko-KR" altLang="en-US" sz="14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Arial" pitchFamily="34" charset="0"/>
                <a:ea typeface="MS PGothic" panose="020B0600070205080204" pitchFamily="34" charset="-128"/>
              </a:rPr>
              <a:t>To investigate the change in individuals</a:t>
            </a:r>
            <a:r>
              <a:rPr lang="en-US" altLang="en-US" sz="1400" dirty="0">
                <a:solidFill>
                  <a:srgbClr val="000000"/>
                </a:solidFill>
                <a:latin typeface="Arial" pitchFamily="34" charset="0"/>
                <a:ea typeface="MS PGothic" panose="020B0600070205080204" pitchFamily="34" charset="-128"/>
              </a:rPr>
              <a:t>’</a:t>
            </a:r>
            <a:r>
              <a:rPr lang="en-US" altLang="ko-KR" sz="1400" dirty="0">
                <a:solidFill>
                  <a:srgbClr val="000000"/>
                </a:solidFill>
                <a:latin typeface="Arial" pitchFamily="34" charset="0"/>
                <a:ea typeface="MS PGothic" panose="020B0600070205080204" pitchFamily="34" charset="-128"/>
              </a:rPr>
              <a:t> choices of mode of road transportation </a:t>
            </a:r>
            <a:r>
              <a:rPr lang="en-US" altLang="ko-KR" sz="1400" dirty="0" smtClean="0">
                <a:solidFill>
                  <a:srgbClr val="000000"/>
                </a:solidFill>
                <a:latin typeface="Arial" pitchFamily="34" charset="0"/>
                <a:ea typeface="MS PGothic" panose="020B0600070205080204" pitchFamily="34" charset="-128"/>
              </a:rPr>
              <a:t>and</a:t>
            </a:r>
            <a:br>
              <a:rPr lang="en-US" altLang="ko-KR" sz="1400" dirty="0" smtClean="0">
                <a:solidFill>
                  <a:srgbClr val="000000"/>
                </a:solidFill>
                <a:latin typeface="Arial" pitchFamily="34" charset="0"/>
                <a:ea typeface="MS PGothic" panose="020B0600070205080204" pitchFamily="34" charset="-128"/>
              </a:rPr>
            </a:br>
            <a:r>
              <a:rPr lang="en-US" altLang="ko-KR" sz="1400" dirty="0" smtClean="0">
                <a:solidFill>
                  <a:srgbClr val="000000"/>
                </a:solidFill>
                <a:latin typeface="Arial" pitchFamily="34" charset="0"/>
                <a:ea typeface="MS PGothic" panose="020B0600070205080204" pitchFamily="34" charset="-128"/>
              </a:rPr>
              <a:t>    develop </a:t>
            </a:r>
            <a:r>
              <a:rPr lang="en-US" altLang="ko-KR" sz="1400" dirty="0">
                <a:solidFill>
                  <a:srgbClr val="000000"/>
                </a:solidFill>
                <a:latin typeface="Arial" pitchFamily="34" charset="0"/>
                <a:ea typeface="MS PGothic" panose="020B0600070205080204" pitchFamily="34" charset="-128"/>
              </a:rPr>
              <a:t>the formulation and the searching algorithm for </a:t>
            </a:r>
            <a:r>
              <a:rPr lang="en-US" altLang="ko-KR" sz="1400" dirty="0">
                <a:solidFill>
                  <a:srgbClr val="0066FF"/>
                </a:solidFill>
                <a:latin typeface="Arial" pitchFamily="34" charset="0"/>
                <a:ea typeface="MS PGothic" panose="020B0600070205080204" pitchFamily="34" charset="-128"/>
              </a:rPr>
              <a:t>the type 2 price</a:t>
            </a:r>
            <a:r>
              <a:rPr lang="en-US" altLang="ko-KR" sz="1400" dirty="0">
                <a:solidFill>
                  <a:srgbClr val="000000"/>
                </a:solidFill>
                <a:latin typeface="Arial" pitchFamily="34" charset="0"/>
                <a:ea typeface="MS PGothic" panose="020B0600070205080204" pitchFamily="34" charset="-128"/>
              </a:rPr>
              <a:t> of carbon</a:t>
            </a:r>
            <a:r>
              <a:rPr lang="en-US" altLang="ko-KR" sz="1400" dirty="0" smtClean="0">
                <a:solidFill>
                  <a:srgbClr val="000000"/>
                </a:solidFill>
                <a:latin typeface="Arial" pitchFamily="34" charset="0"/>
                <a:ea typeface="MS PGothic" panose="020B0600070205080204" pitchFamily="34" charset="-128"/>
              </a:rPr>
              <a:t>**.</a:t>
            </a:r>
            <a:endParaRPr lang="en-GB" altLang="ko-KR" sz="1400" dirty="0">
              <a:solidFill>
                <a:srgbClr val="000000"/>
              </a:solidFill>
              <a:latin typeface="Arial" pitchFamily="34" charset="0"/>
              <a:ea typeface="MS PGothic" panose="020B0600070205080204" pitchFamily="34" charset="-128"/>
            </a:endParaRPr>
          </a:p>
          <a:p>
            <a:pPr lvl="0" indent="-3600000" fontAlgn="base"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en-US" altLang="ko-KR" sz="1400" dirty="0">
                <a:solidFill>
                  <a:srgbClr val="000000"/>
                </a:solidFill>
                <a:latin typeface="Arial" pitchFamily="34" charset="0"/>
                <a:ea typeface="MS PGothic" panose="020B0600070205080204" pitchFamily="34" charset="-128"/>
              </a:rPr>
              <a:t>3)</a:t>
            </a:r>
            <a:r>
              <a:rPr lang="ko-KR" altLang="en-US" sz="14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Arial" pitchFamily="34" charset="0"/>
                <a:ea typeface="MS PGothic" panose="020B0600070205080204" pitchFamily="34" charset="-128"/>
              </a:rPr>
              <a:t>To use an example to examine whether the prices are significant enough and whether the </a:t>
            </a:r>
            <a:endParaRPr lang="en-US" altLang="ko-KR" sz="1400" dirty="0" smtClean="0">
              <a:solidFill>
                <a:srgbClr val="000000"/>
              </a:solidFill>
              <a:latin typeface="Arial" pitchFamily="34" charset="0"/>
              <a:ea typeface="MS PGothic" panose="020B0600070205080204" pitchFamily="34" charset="-128"/>
            </a:endParaRPr>
          </a:p>
          <a:p>
            <a:pPr lvl="0" indent="-3600000" fontAlgn="base"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en-US" altLang="ko-KR" sz="1400" dirty="0">
                <a:solidFill>
                  <a:srgbClr val="000000"/>
                </a:solidFill>
                <a:latin typeface="Arial" pitchFamily="34" charset="0"/>
                <a:ea typeface="MS PGothic" panose="020B0600070205080204" pitchFamily="34" charset="-128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Arial" pitchFamily="34" charset="0"/>
                <a:ea typeface="MS PGothic" panose="020B0600070205080204" pitchFamily="34" charset="-128"/>
              </a:rPr>
              <a:t>   changes </a:t>
            </a:r>
            <a:r>
              <a:rPr lang="en-US" altLang="ko-KR" sz="1400" dirty="0">
                <a:solidFill>
                  <a:srgbClr val="000000"/>
                </a:solidFill>
                <a:latin typeface="Arial" pitchFamily="34" charset="0"/>
                <a:ea typeface="MS PGothic" panose="020B0600070205080204" pitchFamily="34" charset="-128"/>
              </a:rPr>
              <a:t>between the prices are large enough to consider the type 2 equilibrium state.</a:t>
            </a:r>
          </a:p>
        </p:txBody>
      </p:sp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75"/>
          <p:cNvSpPr txBox="1">
            <a:spLocks noChangeArrowheads="1"/>
          </p:cNvSpPr>
          <p:nvPr/>
        </p:nvSpPr>
        <p:spPr bwMode="auto">
          <a:xfrm>
            <a:off x="579121" y="3383946"/>
            <a:ext cx="7955279" cy="338360"/>
          </a:xfrm>
          <a:prstGeom prst="rect">
            <a:avLst/>
          </a:prstGeom>
          <a:solidFill>
            <a:srgbClr val="06529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267" tIns="45624" rIns="91267" bIns="45624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dirty="0" smtClean="0">
                <a:solidFill>
                  <a:srgbClr val="F8F8F8"/>
                </a:solidFill>
                <a:latin typeface="Arial Narrow" charset="0"/>
                <a:ea typeface="ＭＳ Ｐゴシック" charset="0"/>
              </a:rPr>
              <a:t>Conclusion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Arial Narrow" charset="0"/>
              <a:ea typeface="ＭＳ Ｐゴシック" charset="0"/>
            </a:endParaRPr>
          </a:p>
        </p:txBody>
      </p:sp>
      <p:sp>
        <p:nvSpPr>
          <p:cNvPr id="5" name="Text Box 676"/>
          <p:cNvSpPr txBox="1">
            <a:spLocks noChangeArrowheads="1"/>
          </p:cNvSpPr>
          <p:nvPr/>
        </p:nvSpPr>
        <p:spPr bwMode="auto">
          <a:xfrm>
            <a:off x="675640" y="3722306"/>
            <a:ext cx="7858759" cy="276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633413" indent="-176213"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84263"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7461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171450" marR="0" lvl="0" indent="-1714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>
                <a:tab pos="746125" algn="l"/>
              </a:tabLst>
              <a:defRPr/>
            </a:pPr>
            <a:r>
              <a:rPr kumimoji="0" lang="en-US" sz="16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Conclusion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charset="0"/>
            </a:endParaRPr>
          </a:p>
          <a:p>
            <a:pPr marL="285750" lvl="0" indent="-285750" fontAlgn="base">
              <a:spcBef>
                <a:spcPct val="0"/>
              </a:spcBef>
              <a:spcAft>
                <a:spcPct val="25000"/>
              </a:spcAft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400" dirty="0" smtClean="0">
                <a:solidFill>
                  <a:srgbClr val="000000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The type </a:t>
            </a:r>
            <a:r>
              <a:rPr lang="en-US" altLang="ko-KR" sz="1400" dirty="0">
                <a:solidFill>
                  <a:srgbClr val="000000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1 price was found by solving the optimization problem, and, accordingly, the changes in demand for automobile use were observed. </a:t>
            </a:r>
            <a:endParaRPr lang="en-US" altLang="ko-KR" sz="1400" dirty="0" smtClean="0">
              <a:solidFill>
                <a:srgbClr val="000000"/>
              </a:solidFill>
              <a:latin typeface="Arial Narrow" panose="020B0606020202030204" pitchFamily="34" charset="0"/>
              <a:ea typeface="MS PGothic" panose="020B0600070205080204" pitchFamily="34" charset="-128"/>
            </a:endParaRPr>
          </a:p>
          <a:p>
            <a:pPr marL="285750" lvl="0" indent="-285750" fontAlgn="base">
              <a:spcBef>
                <a:spcPct val="0"/>
              </a:spcBef>
              <a:spcAft>
                <a:spcPct val="25000"/>
              </a:spcAft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400" dirty="0" smtClean="0">
                <a:solidFill>
                  <a:srgbClr val="000000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The </a:t>
            </a:r>
            <a:r>
              <a:rPr lang="en-US" altLang="ko-KR" sz="1400" dirty="0">
                <a:solidFill>
                  <a:srgbClr val="000000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type 2 price is achieved by the search algorithm by checking to determine whether the changes in the previous price and the current price were less than or equal to 0.1 KRW. </a:t>
            </a:r>
            <a:endParaRPr lang="en-US" altLang="ko-KR" sz="1400" dirty="0" smtClean="0">
              <a:solidFill>
                <a:srgbClr val="000000"/>
              </a:solidFill>
              <a:latin typeface="Arial Narrow" panose="020B0606020202030204" pitchFamily="34" charset="0"/>
              <a:ea typeface="MS PGothic" panose="020B0600070205080204" pitchFamily="34" charset="-128"/>
            </a:endParaRPr>
          </a:p>
          <a:p>
            <a:pPr marL="285750" lvl="0" indent="-285750" fontAlgn="base">
              <a:spcBef>
                <a:spcPct val="0"/>
              </a:spcBef>
              <a:spcAft>
                <a:spcPct val="25000"/>
              </a:spcAft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400" b="1" dirty="0" smtClean="0">
                <a:solidFill>
                  <a:srgbClr val="0066FF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Significant </a:t>
            </a:r>
            <a:r>
              <a:rPr lang="en-US" altLang="ko-KR" sz="1400" b="1" dirty="0">
                <a:solidFill>
                  <a:srgbClr val="0066FF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changes were detected by comparing the type 1 and the type 2 states</a:t>
            </a:r>
            <a:r>
              <a:rPr lang="en-US" altLang="ko-KR" sz="1400" dirty="0">
                <a:solidFill>
                  <a:srgbClr val="000000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. </a:t>
            </a:r>
            <a:endParaRPr lang="en-US" altLang="ko-KR" sz="1400" dirty="0" smtClean="0">
              <a:solidFill>
                <a:srgbClr val="000000"/>
              </a:solidFill>
              <a:latin typeface="Arial Narrow" panose="020B0606020202030204" pitchFamily="34" charset="0"/>
              <a:ea typeface="MS PGothic" panose="020B0600070205080204" pitchFamily="34" charset="-128"/>
            </a:endParaRPr>
          </a:p>
          <a:p>
            <a:pPr marL="1370013" lvl="2" indent="-285750" fontAlgn="base">
              <a:spcBef>
                <a:spcPct val="0"/>
              </a:spcBef>
              <a:spcAft>
                <a:spcPct val="25000"/>
              </a:spcAft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400" dirty="0" smtClean="0">
                <a:solidFill>
                  <a:srgbClr val="000000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Therefore</a:t>
            </a:r>
            <a:r>
              <a:rPr lang="en-US" altLang="ko-KR" sz="1400" dirty="0">
                <a:solidFill>
                  <a:srgbClr val="000000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, the analysis for PCT should include additional changes after its implementation to analyze all of its effects on society. </a:t>
            </a:r>
            <a:endParaRPr lang="en-US" altLang="ko-KR" sz="1400" dirty="0" smtClean="0">
              <a:solidFill>
                <a:srgbClr val="000000"/>
              </a:solidFill>
              <a:latin typeface="Arial Narrow" panose="020B0606020202030204" pitchFamily="34" charset="0"/>
              <a:ea typeface="MS PGothic" panose="020B0600070205080204" pitchFamily="34" charset="-128"/>
            </a:endParaRPr>
          </a:p>
          <a:p>
            <a:pPr marL="1370013" lvl="2" indent="-285750" fontAlgn="base">
              <a:spcBef>
                <a:spcPct val="0"/>
              </a:spcBef>
              <a:spcAft>
                <a:spcPct val="25000"/>
              </a:spcAft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400" dirty="0" smtClean="0">
                <a:solidFill>
                  <a:srgbClr val="000000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The </a:t>
            </a:r>
            <a:r>
              <a:rPr lang="en-US" altLang="ko-KR" sz="1400" dirty="0">
                <a:solidFill>
                  <a:srgbClr val="000000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type 2 price may provide a more accurate estimation of the price than the type 1 price. </a:t>
            </a:r>
            <a:endParaRPr lang="en-US" altLang="ko-KR" sz="1400" dirty="0" smtClean="0">
              <a:solidFill>
                <a:srgbClr val="000000"/>
              </a:solidFill>
              <a:latin typeface="Arial Narrow" panose="020B0606020202030204" pitchFamily="34" charset="0"/>
              <a:ea typeface="MS PGothic" panose="020B0600070205080204" pitchFamily="34" charset="-128"/>
            </a:endParaRPr>
          </a:p>
          <a:p>
            <a:pPr marL="1370013" lvl="2" indent="-285750" fontAlgn="base">
              <a:spcBef>
                <a:spcPct val="0"/>
              </a:spcBef>
              <a:spcAft>
                <a:spcPct val="25000"/>
              </a:spcAft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400" dirty="0" smtClean="0">
                <a:solidFill>
                  <a:srgbClr val="000000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As people </a:t>
            </a:r>
            <a:r>
              <a:rPr lang="en-US" altLang="ko-KR" sz="1400" dirty="0">
                <a:solidFill>
                  <a:srgbClr val="000000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travel greater distances, they pay less KRW per km, which may not affect drivers</a:t>
            </a:r>
            <a:r>
              <a:rPr lang="en-US" altLang="en-US" sz="1400" dirty="0">
                <a:solidFill>
                  <a:srgbClr val="000000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’</a:t>
            </a:r>
            <a:r>
              <a:rPr lang="en-US" altLang="ko-KR" sz="1400" dirty="0">
                <a:solidFill>
                  <a:srgbClr val="000000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 behaviors to the same extent as people driving less distances.</a:t>
            </a:r>
            <a:r>
              <a:rPr lang="en-GB" altLang="ko-KR" sz="1400" dirty="0">
                <a:solidFill>
                  <a:srgbClr val="000000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 </a:t>
            </a:r>
            <a:endParaRPr lang="en-US" altLang="ko-KR" sz="1400" dirty="0">
              <a:solidFill>
                <a:srgbClr val="000000"/>
              </a:solidFill>
              <a:latin typeface="Arial Narrow" panose="020B0606020202030204" pitchFamily="34" charset="0"/>
              <a:ea typeface="MS PGothic" panose="020B0600070205080204" pitchFamily="34" charset="-128"/>
            </a:endParaRPr>
          </a:p>
        </p:txBody>
      </p:sp>
      <p:sp>
        <p:nvSpPr>
          <p:cNvPr id="6" name="Text Box 675"/>
          <p:cNvSpPr txBox="1">
            <a:spLocks noChangeArrowheads="1"/>
          </p:cNvSpPr>
          <p:nvPr/>
        </p:nvSpPr>
        <p:spPr bwMode="auto">
          <a:xfrm>
            <a:off x="579121" y="192000"/>
            <a:ext cx="7955278" cy="338360"/>
          </a:xfrm>
          <a:prstGeom prst="rect">
            <a:avLst/>
          </a:prstGeom>
          <a:solidFill>
            <a:srgbClr val="06529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267" tIns="45624" rIns="91267" bIns="45624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dirty="0" smtClean="0">
                <a:solidFill>
                  <a:srgbClr val="F8F8F8"/>
                </a:solidFill>
                <a:latin typeface="Arial Narrow" charset="0"/>
                <a:ea typeface="ＭＳ Ｐゴシック" charset="0"/>
              </a:rPr>
              <a:t>Results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Arial Narrow" charset="0"/>
              <a:ea typeface="ＭＳ Ｐゴシック" charset="0"/>
            </a:endParaRPr>
          </a:p>
        </p:txBody>
      </p:sp>
      <p:grpSp>
        <p:nvGrpSpPr>
          <p:cNvPr id="13" name="Group 18"/>
          <p:cNvGrpSpPr>
            <a:grpSpLocks/>
          </p:cNvGrpSpPr>
          <p:nvPr/>
        </p:nvGrpSpPr>
        <p:grpSpPr bwMode="auto">
          <a:xfrm>
            <a:off x="495795" y="426881"/>
            <a:ext cx="3833138" cy="2802276"/>
            <a:chOff x="33089850" y="12554071"/>
            <a:chExt cx="9677400" cy="6500383"/>
          </a:xfrm>
        </p:grpSpPr>
        <p:pic>
          <p:nvPicPr>
            <p:cNvPr id="14" name="그림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89850" y="12554071"/>
              <a:ext cx="9677400" cy="577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7"/>
            <p:cNvSpPr>
              <a:spLocks noChangeArrowheads="1"/>
            </p:cNvSpPr>
            <p:nvPr/>
          </p:nvSpPr>
          <p:spPr bwMode="auto">
            <a:xfrm>
              <a:off x="33562395" y="18340510"/>
              <a:ext cx="8732308" cy="713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900">
                  <a:solidFill>
                    <a:schemeClr val="tx1"/>
                  </a:solidFill>
                  <a:latin typeface="Arial Narrow" panose="020B060602020203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900">
                  <a:solidFill>
                    <a:schemeClr val="tx1"/>
                  </a:solidFill>
                  <a:latin typeface="Arial Narrow" panose="020B060602020203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900">
                  <a:solidFill>
                    <a:schemeClr val="tx1"/>
                  </a:solidFill>
                  <a:latin typeface="Arial Narrow" panose="020B060602020203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900">
                  <a:solidFill>
                    <a:schemeClr val="tx1"/>
                  </a:solidFill>
                  <a:latin typeface="Arial Narrow" panose="020B060602020203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900">
                  <a:solidFill>
                    <a:schemeClr val="tx1"/>
                  </a:solidFill>
                  <a:latin typeface="Arial Narrow" panose="020B0606020202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anose="020B0606020202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anose="020B0606020202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anose="020B0606020202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anose="020B060602020203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Carbon permit market for the example problem</a:t>
              </a:r>
              <a:endPara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</p:grpSp>
      <p:graphicFrame>
        <p:nvGraphicFramePr>
          <p:cNvPr id="16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704465"/>
              </p:ext>
            </p:extLst>
          </p:nvPr>
        </p:nvGraphicFramePr>
        <p:xfrm>
          <a:off x="4328933" y="897980"/>
          <a:ext cx="4560425" cy="2287526"/>
        </p:xfrm>
        <a:graphic>
          <a:graphicData uri="http://schemas.openxmlformats.org/drawingml/2006/table">
            <a:tbl>
              <a:tblPr/>
              <a:tblGrid>
                <a:gridCol w="662928">
                  <a:extLst>
                    <a:ext uri="{9D8B030D-6E8A-4147-A177-3AD203B41FA5}">
                      <a16:colId xmlns:a16="http://schemas.microsoft.com/office/drawing/2014/main" val="799627852"/>
                    </a:ext>
                  </a:extLst>
                </a:gridCol>
                <a:gridCol w="613652">
                  <a:extLst>
                    <a:ext uri="{9D8B030D-6E8A-4147-A177-3AD203B41FA5}">
                      <a16:colId xmlns:a16="http://schemas.microsoft.com/office/drawing/2014/main" val="3053011550"/>
                    </a:ext>
                  </a:extLst>
                </a:gridCol>
                <a:gridCol w="580544">
                  <a:extLst>
                    <a:ext uri="{9D8B030D-6E8A-4147-A177-3AD203B41FA5}">
                      <a16:colId xmlns:a16="http://schemas.microsoft.com/office/drawing/2014/main" val="3773485120"/>
                    </a:ext>
                  </a:extLst>
                </a:gridCol>
                <a:gridCol w="755324">
                  <a:extLst>
                    <a:ext uri="{9D8B030D-6E8A-4147-A177-3AD203B41FA5}">
                      <a16:colId xmlns:a16="http://schemas.microsoft.com/office/drawing/2014/main" val="59034683"/>
                    </a:ext>
                  </a:extLst>
                </a:gridCol>
                <a:gridCol w="635211">
                  <a:extLst>
                    <a:ext uri="{9D8B030D-6E8A-4147-A177-3AD203B41FA5}">
                      <a16:colId xmlns:a16="http://schemas.microsoft.com/office/drawing/2014/main" val="19086281"/>
                    </a:ext>
                  </a:extLst>
                </a:gridCol>
                <a:gridCol w="618284">
                  <a:extLst>
                    <a:ext uri="{9D8B030D-6E8A-4147-A177-3AD203B41FA5}">
                      <a16:colId xmlns:a16="http://schemas.microsoft.com/office/drawing/2014/main" val="1486419116"/>
                    </a:ext>
                  </a:extLst>
                </a:gridCol>
                <a:gridCol w="694482">
                  <a:extLst>
                    <a:ext uri="{9D8B030D-6E8A-4147-A177-3AD203B41FA5}">
                      <a16:colId xmlns:a16="http://schemas.microsoft.com/office/drawing/2014/main" val="3381107591"/>
                    </a:ext>
                  </a:extLst>
                </a:gridCol>
              </a:tblGrid>
              <a:tr h="269121">
                <a:tc rowSpan="2"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Distance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anose="020B0600070205080204" pitchFamily="34" charset="-128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(km)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Type 1 price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anose="020B0600070205080204" pitchFamily="34" charset="-128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(KRW)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Type 2 price (KRW)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Changes in price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Changes in welfare</a:t>
                      </a:r>
                      <a:endParaRPr kumimoji="0" lang="ko-KR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430797"/>
                  </a:ext>
                </a:extLst>
              </a:tr>
              <a:tr h="8970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Total welfare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Over-emitters’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anose="020B0600070205080204" pitchFamily="34" charset="-128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welfare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Under-emitters’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anose="020B0600070205080204" pitchFamily="34" charset="-128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welfare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7099258"/>
                  </a:ext>
                </a:extLst>
              </a:tr>
              <a:tr h="224267"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10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1569.1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1150.5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-26.7%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1.7%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1.0%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2.2%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8008411"/>
                  </a:ext>
                </a:extLst>
              </a:tr>
              <a:tr h="224267"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20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indent="66675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66675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648.6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indent="66675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66675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428.4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-33.9%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2.2%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1.4%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2.8%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297058"/>
                  </a:ext>
                </a:extLst>
              </a:tr>
              <a:tr h="224267"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30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indent="66675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66675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341.8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indent="66675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66675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207.3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-39.4%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2.6%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1.8%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3.4%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581136"/>
                  </a:ext>
                </a:extLst>
              </a:tr>
              <a:tr h="224267"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40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indent="66675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66675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188.4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indent="66675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66675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111.9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-40.6%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2.7%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2.1%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3.7%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5957651"/>
                  </a:ext>
                </a:extLst>
              </a:tr>
              <a:tr h="224267"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50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indent="1333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13335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96.37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indent="1333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13335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65.3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-32.3%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1.9%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1.6%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defTabSz="457200" rtl="0" eaLnBrk="0" latinLnBrk="0" hangingPunct="0">
                        <a:spcBef>
                          <a:spcPct val="20000"/>
                        </a:spcBef>
                        <a:defRPr sz="25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defTabSz="457200" rtl="0" eaLnBrk="0" latinLnBrk="0" hangingPunct="0">
                        <a:spcBef>
                          <a:spcPct val="20000"/>
                        </a:spcBef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4.6%</a:t>
                      </a:r>
                      <a:endParaRPr kumimoji="0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JLJJKM+TimesNewRomanPSMT"/>
                        <a:ea typeface="Times New Roman" panose="02020603050405020304" pitchFamily="18" charset="0"/>
                        <a:cs typeface="JLJJKM+TimesNewRomanPSMT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5550621"/>
                  </a:ext>
                </a:extLst>
              </a:tr>
            </a:tbl>
          </a:graphicData>
        </a:graphic>
      </p:graphicFrame>
      <p:sp>
        <p:nvSpPr>
          <p:cNvPr id="17" name="Rectangle 21"/>
          <p:cNvSpPr>
            <a:spLocks noChangeArrowheads="1"/>
          </p:cNvSpPr>
          <p:nvPr/>
        </p:nvSpPr>
        <p:spPr bwMode="auto">
          <a:xfrm>
            <a:off x="4328933" y="549606"/>
            <a:ext cx="402328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Sensitivity analysis of changes in distance travelled</a:t>
            </a:r>
            <a:endParaRPr kumimoji="0" lang="ko-KR" altLang="en-US" sz="1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23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</TotalTime>
  <Words>373</Words>
  <Application>Microsoft Office PowerPoint</Application>
  <PresentationFormat>화면 슬라이드 쇼(4:3)</PresentationFormat>
  <Paragraphs>78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16" baseType="lpstr">
      <vt:lpstr>MS PGothic</vt:lpstr>
      <vt:lpstr>MS PGothic</vt:lpstr>
      <vt:lpstr>맑은 고딕</vt:lpstr>
      <vt:lpstr>Arial</vt:lpstr>
      <vt:lpstr>Arial Black</vt:lpstr>
      <vt:lpstr>Arial Narrow</vt:lpstr>
      <vt:lpstr>Calibri</vt:lpstr>
      <vt:lpstr>Calibri Light</vt:lpstr>
      <vt:lpstr>JLJJKM+TimesNewRomanPSMT</vt:lpstr>
      <vt:lpstr>Times New Roman</vt:lpstr>
      <vt:lpstr>Wingdings</vt:lpstr>
      <vt:lpstr>-윤고딕340</vt:lpstr>
      <vt:lpstr>Office Theme</vt:lpstr>
      <vt:lpstr>Custom Design</vt:lpstr>
      <vt:lpstr>PowerPoint 프레젠테이션</vt:lpstr>
      <vt:lpstr>PowerPoint 프레젠테이션</vt:lpstr>
    </vt:vector>
  </TitlesOfParts>
  <Company>Villanova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Yeong-Beom Kwon</cp:lastModifiedBy>
  <cp:revision>7</cp:revision>
  <dcterms:created xsi:type="dcterms:W3CDTF">2016-12-19T23:39:08Z</dcterms:created>
  <dcterms:modified xsi:type="dcterms:W3CDTF">2016-12-28T06:33:59Z</dcterms:modified>
</cp:coreProperties>
</file>